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6" r:id="rId4"/>
    <p:sldId id="265" r:id="rId5"/>
    <p:sldId id="269" r:id="rId6"/>
    <p:sldId id="257" r:id="rId7"/>
    <p:sldId id="264" r:id="rId8"/>
    <p:sldId id="258" r:id="rId9"/>
    <p:sldId id="260" r:id="rId10"/>
    <p:sldId id="272" r:id="rId11"/>
    <p:sldId id="271" r:id="rId12"/>
    <p:sldId id="261" r:id="rId13"/>
    <p:sldId id="270" r:id="rId14"/>
    <p:sldId id="273" r:id="rId15"/>
    <p:sldId id="275" r:id="rId16"/>
    <p:sldId id="274" r:id="rId17"/>
    <p:sldId id="263" r:id="rId18"/>
    <p:sldId id="262" r:id="rId19"/>
    <p:sldId id="26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80" d="100"/>
          <a:sy n="80" d="100"/>
        </p:scale>
        <p:origin x="52" y="1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0FB28-4D53-4684-AE3E-CA63B7F4E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D8A64-6E31-4549-87D7-81D4E77025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CEA12-9208-4506-9318-FEF4FE1A4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D7AAC-DFDB-43EC-89B6-9E459487A0B2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11322-6395-411C-B939-CCB3DC36E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B2AA8-549D-49EB-AAC0-CEB4D0124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A0EA-CC4B-4193-93F3-4E02FCE6B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451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4E89B-B2BA-4C43-93B3-A74811AA0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1A1B31-5FA7-4333-985C-8CD35B7D10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0E1C3-6518-45B9-BE84-2E2441A44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D7AAC-DFDB-43EC-89B6-9E459487A0B2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3A774-F1A6-40F0-AD6C-6CE3DA0BF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F49D1-F99B-4B9A-9F75-BA2A31347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A0EA-CC4B-4193-93F3-4E02FCE6B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58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356B87-8638-44CE-8D86-056FFB1301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2D2714-5A99-4A5C-9EB5-6D5913D668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1136F-8B2C-434E-A375-0A6286A6C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D7AAC-DFDB-43EC-89B6-9E459487A0B2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A424F-850C-4B81-ACA7-E08122575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11360-D14A-46BB-9273-C8C32A0CD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A0EA-CC4B-4193-93F3-4E02FCE6B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12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16A88-47D4-42E9-8CE7-160092CD9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DB44F-1903-4C88-BB5E-FBCAC746F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2440C-4413-453C-A047-B24ED2104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D7AAC-DFDB-43EC-89B6-9E459487A0B2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DDFD4-625C-4EF2-BDAD-5B996A894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4CABB-D1D8-4302-9ED2-2D647CFB5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A0EA-CC4B-4193-93F3-4E02FCE6B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509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22E2D-4D8D-451E-A564-B096621FF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5978F-C100-4B0B-92EE-709D39F5C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048FD-048B-4697-AAD7-0A901AE15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D7AAC-DFDB-43EC-89B6-9E459487A0B2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D97C3-9AC0-4C78-AA7C-25C2D5DE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785F1-ECFE-45AB-9644-61EA7F2CC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A0EA-CC4B-4193-93F3-4E02FCE6B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343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77EFD-DDB1-4FB8-94F2-7F5413EB4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A4D83-9731-4D29-8E5E-7672A3DA0E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93947-7D72-444C-B615-37C46E414E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EE2B2D-6E59-4EBD-B9C4-E738AE156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D7AAC-DFDB-43EC-89B6-9E459487A0B2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2F9C56-460E-4CCA-9DAF-466C97615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171F7-E479-449F-95A3-5E6B7D386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A0EA-CC4B-4193-93F3-4E02FCE6B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29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6936C-8FB5-46BF-8EF8-AE409D575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50E00-3DB8-4BB9-840F-E87D1B437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1F1BBB-916A-4141-BFD3-763507015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1BA0E5-AC2B-4B2A-88C5-DD9254EA4C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0183F0-3ED3-4426-B17A-A0113E2EE6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8DB1A5-0ECA-4DE4-9F81-710F2639B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D7AAC-DFDB-43EC-89B6-9E459487A0B2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0A0B10-8DCD-4559-9AFB-048002B9B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E0EC0A-3A9E-4B51-A4D2-24391338C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A0EA-CC4B-4193-93F3-4E02FCE6B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395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2EA4F-B512-45BA-92D2-C579AE856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32D5FA-1EBA-4800-BF6B-2AEF18218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D7AAC-DFDB-43EC-89B6-9E459487A0B2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79C21-A254-4894-9C7B-D396AF228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AAE604-9A55-4A2D-AC04-C45B4ADC7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A0EA-CC4B-4193-93F3-4E02FCE6B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748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A867D8-42F4-407F-B516-7DCD78E7F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D7AAC-DFDB-43EC-89B6-9E459487A0B2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CA8E4E-7195-4D17-9FC1-5E1FC52A3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766A8-2871-437F-BDC5-7F41A9473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A0EA-CC4B-4193-93F3-4E02FCE6B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14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E7FB5-0A80-4352-9C4A-F89DEA587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782AC-CBE6-4591-844B-ADF5BC8D8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8ADD22-C95D-4256-B99C-4AF840632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D465DC-8913-4A97-984E-6E4635592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D7AAC-DFDB-43EC-89B6-9E459487A0B2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C72EC-907D-4806-8603-3B5414B3A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E9114-3C4C-4CE4-83C3-C9CFE18EB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A0EA-CC4B-4193-93F3-4E02FCE6B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325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0B4CD-A7A3-49B5-8E12-3693B6BE2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EEB983-5B90-4B17-803B-1AB3A051E1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DD1577-0541-43F9-9B6B-EC629A6B16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37CAF6-D459-4141-9B33-8D215F58A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D7AAC-DFDB-43EC-89B6-9E459487A0B2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DD4A7-5F9E-4405-B852-259155364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4A5CF-FBB3-468E-90CE-698A262B8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A0EA-CC4B-4193-93F3-4E02FCE6B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047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227120-A1ED-4DEF-990A-D4972C3FD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3B0E17-C546-4DBF-BDF7-EED45AB82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27B1BF-EC93-4333-BBD2-6A3936F2C7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D7AAC-DFDB-43EC-89B6-9E459487A0B2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644FF-89A8-4F71-B622-20737A48CC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2DA69-0298-4F1C-AB4D-5CB669282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AA0EA-CC4B-4193-93F3-4E02FCE6B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heminf.imada.sdu.dk/mod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C77D2-08E7-4343-9DDA-E47A9E2FE3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Autocatalytic Cycle Patterns and Chemical Network Statistics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1361A8-0467-49D8-8B46-65F7758BAB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Jessica Ray</a:t>
            </a:r>
          </a:p>
          <a:p>
            <a:r>
              <a:rPr lang="en-US" dirty="0"/>
              <a:t>Mentor: Dr. Jim Cleaves</a:t>
            </a:r>
          </a:p>
          <a:p>
            <a:endParaRPr lang="en-US" dirty="0"/>
          </a:p>
        </p:txBody>
      </p:sp>
      <p:pic>
        <p:nvPicPr>
          <p:cNvPr id="5" name="Picture 2" descr="About – Blue Marble Space Institute of Science">
            <a:extLst>
              <a:ext uri="{FF2B5EF4-FFF2-40B4-BE49-F238E27FC236}">
                <a16:creationId xmlns:a16="http://schemas.microsoft.com/office/drawing/2014/main" id="{922145C9-AEEB-4643-8787-15324B01D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975" y="4935537"/>
            <a:ext cx="573405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759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C53E2-6858-4259-B120-54EF2CC46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6F1F5-7039-406A-9380-E90A315C4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868708" cy="4351338"/>
          </a:xfrm>
        </p:spPr>
        <p:txBody>
          <a:bodyPr/>
          <a:lstStyle/>
          <a:p>
            <a:r>
              <a:rPr lang="en-US" dirty="0"/>
              <a:t>Created several queries</a:t>
            </a:r>
          </a:p>
          <a:p>
            <a:pPr lvl="1"/>
            <a:r>
              <a:rPr lang="en-US" dirty="0"/>
              <a:t>Autocatalytic pattern query</a:t>
            </a:r>
          </a:p>
          <a:p>
            <a:pPr lvl="2"/>
            <a:r>
              <a:rPr lang="en-US" dirty="0"/>
              <a:t>Get count of cycles by feeder generation</a:t>
            </a:r>
          </a:p>
          <a:p>
            <a:pPr lvl="2"/>
            <a:r>
              <a:rPr lang="en-US" dirty="0"/>
              <a:t>Get ring size distribution</a:t>
            </a:r>
          </a:p>
          <a:p>
            <a:pPr lvl="1"/>
            <a:r>
              <a:rPr lang="en-US" dirty="0"/>
              <a:t>Node summary query</a:t>
            </a:r>
          </a:p>
          <a:p>
            <a:pPr lvl="2"/>
            <a:r>
              <a:rPr lang="en-US" dirty="0"/>
              <a:t>Get node degree distribution plot</a:t>
            </a:r>
          </a:p>
          <a:p>
            <a:pPr lvl="2"/>
            <a:endParaRPr lang="en-US" dirty="0"/>
          </a:p>
          <a:p>
            <a:r>
              <a:rPr lang="en-US" dirty="0"/>
              <a:t>Input conditions and resulting data/plot images are saved to a timestamped output folder (see right)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1CDA3A-3BDA-453B-B2BC-C0F197F50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864" y="2505769"/>
            <a:ext cx="5239378" cy="238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204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675AA-2CE6-447C-9DBC-D1A638B95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Count Cycles by Feeder Generation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C381C5-138A-41D2-8309-8DE6BF180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228" y="1690688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6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4D9F8-B027-4140-8A63-4334DFD9A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Ring Size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F58DF-13A3-40C9-9B52-EB629BEE2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327" y="1759221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87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DD5AF-CB21-4A2A-A2C6-ECE3E811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Node Degree Distribution: Incoming and Outgoing Relationships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BC11B5-DD57-4BB7-982D-20C8E0DDC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305" y="2245286"/>
            <a:ext cx="5809756" cy="3631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BE26F3-604D-40D3-8F73-4F0E2A123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31" y="2329437"/>
            <a:ext cx="5540474" cy="34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273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DC295-173F-404E-824C-354F7C413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Node Degree Distribution: Incoming OR Outgoing Relationships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8A2888-34FA-40F4-8DFA-8D5D95963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70" y="2138238"/>
            <a:ext cx="5809756" cy="3631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80F549-F9FE-4B21-BE59-D335C6CA7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86054"/>
            <a:ext cx="5413248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93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F6EE5-7915-464E-9CAB-8E3FE8551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Eigenvector Centrality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EC3F49-A1C2-43E3-B1FA-E543B66B2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66" y="1447772"/>
            <a:ext cx="4822466" cy="482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EA83A2-B718-48E8-AC7E-52C81CC47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479" y="1447772"/>
            <a:ext cx="4884808" cy="488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20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6A33A-2A58-4E17-A39B-E31AD0F1D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Betweenness Centrality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A83091-2E4A-4A9E-89F1-B322ED0BD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7145"/>
            <a:ext cx="4712472" cy="47124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E6C13F-BCA3-4CC7-9640-062FA38C3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635" y="1292460"/>
            <a:ext cx="5141842" cy="514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35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E61D9-9EA6-486F-A1E5-C5FE74970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0674D-787B-4399-8851-AC390B117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Graph database platforms are useful tools to find specific structures/patterns in a chemical reaction network</a:t>
            </a:r>
          </a:p>
          <a:p>
            <a:r>
              <a:rPr lang="en-US" dirty="0"/>
              <a:t>Storing the network in a graph database allows for easy retrieval and pattern matching / statistics across the network</a:t>
            </a:r>
          </a:p>
          <a:p>
            <a:r>
              <a:rPr lang="en-US" dirty="0"/>
              <a:t>Larger rings were more likely in the network, due to there being more combinations possible</a:t>
            </a:r>
          </a:p>
          <a:p>
            <a:r>
              <a:rPr lang="en-US" dirty="0"/>
              <a:t>In general, the older the molecule in the network, the more edges it accumulates with each generation</a:t>
            </a:r>
          </a:p>
          <a:p>
            <a:r>
              <a:rPr lang="en-US" dirty="0"/>
              <a:t>As the network generation increases, the number of autocatalytic patterns increases. Generation 0 to 1 saw a ~5x increase in patterns matched. However, this ratio is not exact, because only a portion of the graph was sampled.</a:t>
            </a:r>
          </a:p>
          <a:p>
            <a:r>
              <a:rPr lang="en-US" dirty="0"/>
              <a:t>Betweenness Centrality and Random Walk Betweenness Centrality were both evaluated, and the network was small enough such that the Random Walk result was the same</a:t>
            </a:r>
          </a:p>
          <a:p>
            <a:r>
              <a:rPr lang="en-US" dirty="0"/>
              <a:t>Molecules in the network tend to have many more incoming than outgoing edges, suggesting that molecules in the network are more likely to be products than reactants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856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8FC09-5E9E-483C-8606-B79626806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09864-43C4-41E1-8D7B-2D26FF153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Weigh each edge with information on energetic favorability (such as Gibbs Free Energy)</a:t>
            </a:r>
          </a:p>
          <a:p>
            <a:pPr lvl="1"/>
            <a:r>
              <a:rPr lang="en-US" dirty="0"/>
              <a:t>Query for cycles ordering by overall highest energetic favorability</a:t>
            </a:r>
          </a:p>
          <a:p>
            <a:r>
              <a:rPr lang="en-US" dirty="0"/>
              <a:t>Need to optimize autocatalysis pattern matching query so that more generations can be loaded into the database</a:t>
            </a:r>
          </a:p>
          <a:p>
            <a:pPr lvl="1"/>
            <a:r>
              <a:rPr lang="en-US" dirty="0"/>
              <a:t>Query time/complexity significantly increases with each added generation</a:t>
            </a:r>
          </a:p>
          <a:p>
            <a:r>
              <a:rPr lang="en-US" dirty="0"/>
              <a:t>Use a cloud hosted solution to offload the compute to a more powerful machine / cluster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621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5079E-F469-46AE-91F9-FC94FD91E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1F619-56C3-4030-8379-7EBA078D0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Thank you to Dr. Jim Cleaves, Dr. Andersen, Alejandro, Aayush, and Siddhant!</a:t>
            </a:r>
          </a:p>
        </p:txBody>
      </p:sp>
      <p:pic>
        <p:nvPicPr>
          <p:cNvPr id="5" name="Picture 2" descr="About – Blue Marble Space Institute of Science">
            <a:extLst>
              <a:ext uri="{FF2B5EF4-FFF2-40B4-BE49-F238E27FC236}">
                <a16:creationId xmlns:a16="http://schemas.microsoft.com/office/drawing/2014/main" id="{2A61D6A7-328A-4D3C-8FE1-932D426DA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975" y="4549775"/>
            <a:ext cx="573405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323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3D0C3-691C-43D6-B974-448C41DEF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011" y="365125"/>
            <a:ext cx="11157577" cy="1325563"/>
          </a:xfrm>
        </p:spPr>
        <p:txBody>
          <a:bodyPr/>
          <a:lstStyle/>
          <a:p>
            <a:r>
              <a:rPr lang="en-US" dirty="0"/>
              <a:t>Background: Our Goal with Interesting Reactions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7CACBA0-7BA5-4FDC-A8A2-CBCCA3971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625" y="1815692"/>
            <a:ext cx="3305586" cy="330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A1FBC2-5354-47BA-B908-10C3D95105FF}"/>
              </a:ext>
            </a:extLst>
          </p:cNvPr>
          <p:cNvSpPr txBox="1"/>
          <p:nvPr/>
        </p:nvSpPr>
        <p:spPr>
          <a:xfrm>
            <a:off x="1956535" y="1446360"/>
            <a:ext cx="6096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Formose</a:t>
            </a:r>
            <a:r>
              <a:rPr lang="en-US" dirty="0"/>
              <a:t> Reaction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2A3F6FC7-65CB-4F94-9457-D52BBAF74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230" y="1815692"/>
            <a:ext cx="3298726" cy="284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A8E7CE-2EBF-423F-AA91-C41CF285FCD2}"/>
              </a:ext>
            </a:extLst>
          </p:cNvPr>
          <p:cNvSpPr txBox="1"/>
          <p:nvPr/>
        </p:nvSpPr>
        <p:spPr>
          <a:xfrm>
            <a:off x="7006612" y="1446360"/>
            <a:ext cx="6096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Maillard Reaction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648538-3855-4D3E-B186-CB836E80626A}"/>
              </a:ext>
            </a:extLst>
          </p:cNvPr>
          <p:cNvSpPr txBox="1"/>
          <p:nvPr/>
        </p:nvSpPr>
        <p:spPr>
          <a:xfrm>
            <a:off x="740089" y="5569545"/>
            <a:ext cx="95780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What if we had </a:t>
            </a:r>
            <a:r>
              <a:rPr lang="en-US" b="1" dirty="0"/>
              <a:t>software</a:t>
            </a:r>
            <a:r>
              <a:rPr lang="en-US" dirty="0"/>
              <a:t> where we could </a:t>
            </a:r>
            <a:r>
              <a:rPr lang="en-US" b="1" dirty="0"/>
              <a:t>give it a list of input molecules and reactions</a:t>
            </a:r>
            <a:r>
              <a:rPr lang="en-US" dirty="0"/>
              <a:t>, the software would </a:t>
            </a:r>
            <a:r>
              <a:rPr lang="en-US" b="1" dirty="0"/>
              <a:t>generate an entire chemical network </a:t>
            </a:r>
            <a:r>
              <a:rPr lang="en-US" dirty="0"/>
              <a:t>filled with chained reactions? Then, the software would analyze the network to </a:t>
            </a:r>
            <a:r>
              <a:rPr lang="en-US" b="1" dirty="0"/>
              <a:t>give the user a high-level report </a:t>
            </a:r>
            <a:r>
              <a:rPr lang="en-US" dirty="0"/>
              <a:t>to describe the network?</a:t>
            </a:r>
          </a:p>
        </p:txBody>
      </p:sp>
    </p:spTree>
    <p:extLst>
      <p:ext uri="{BB962C8B-B14F-4D97-AF65-F5344CB8AC3E}">
        <p14:creationId xmlns:p14="http://schemas.microsoft.com/office/powerpoint/2010/main" val="473789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BAD5B-2834-4415-AE39-4DD47A267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Generating the Network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EA4C22-52C3-438F-ADC2-F7BBC45CD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10765"/>
            <a:ext cx="10515600" cy="298105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58D931-E18F-4F1B-A165-3500A031275F}"/>
              </a:ext>
            </a:extLst>
          </p:cNvPr>
          <p:cNvSpPr txBox="1"/>
          <p:nvPr/>
        </p:nvSpPr>
        <p:spPr>
          <a:xfrm>
            <a:off x="838200" y="1916060"/>
            <a:ext cx="6096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https://cheminf.imada.sdu.dk/mod/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61A5A5-F5E0-4620-B96A-274400769B1E}"/>
              </a:ext>
            </a:extLst>
          </p:cNvPr>
          <p:cNvSpPr txBox="1"/>
          <p:nvPr/>
        </p:nvSpPr>
        <p:spPr>
          <a:xfrm>
            <a:off x="838200" y="1434042"/>
            <a:ext cx="6096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Creator: Dr. Jakob Andersen</a:t>
            </a:r>
          </a:p>
        </p:txBody>
      </p:sp>
    </p:spTree>
    <p:extLst>
      <p:ext uri="{BB962C8B-B14F-4D97-AF65-F5344CB8AC3E}">
        <p14:creationId xmlns:p14="http://schemas.microsoft.com/office/powerpoint/2010/main" val="2368050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CCD78-078F-4EA9-B55C-E3B4F83B6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the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AC7D6-3F52-4785-9D88-B275F7A0B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Load the network into a graph database</a:t>
            </a:r>
          </a:p>
          <a:p>
            <a:r>
              <a:rPr lang="en-US" dirty="0"/>
              <a:t>Get some summary statistics on the network</a:t>
            </a:r>
          </a:p>
          <a:p>
            <a:r>
              <a:rPr lang="en-US" dirty="0"/>
              <a:t>Query for autocatalytic cycle patterns</a:t>
            </a:r>
          </a:p>
        </p:txBody>
      </p:sp>
      <p:pic>
        <p:nvPicPr>
          <p:cNvPr id="9" name="Picture 2" descr="Style Guide - Neo4j Graph Database Platform">
            <a:extLst>
              <a:ext uri="{FF2B5EF4-FFF2-40B4-BE49-F238E27FC236}">
                <a16:creationId xmlns:a16="http://schemas.microsoft.com/office/drawing/2014/main" id="{CAE83765-1B70-46A0-9313-AC6FA2B20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2873" y="1367255"/>
            <a:ext cx="29622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634775-59E0-49EC-8B7E-869C49920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799" y="3728600"/>
            <a:ext cx="5124713" cy="25401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338CB0-FDA9-47AF-98AD-6F081DFF6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1696" y="2860040"/>
            <a:ext cx="4660870" cy="387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54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DB0EF-7D61-4A55-BC7A-BE7E73919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Schema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4364A-47FC-4737-9996-898377D1F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Molecule Forms Molecule</a:t>
            </a:r>
          </a:p>
          <a:p>
            <a:r>
              <a:rPr lang="en-US" dirty="0"/>
              <a:t>Each node is a molecule</a:t>
            </a:r>
          </a:p>
          <a:p>
            <a:r>
              <a:rPr lang="en-US" dirty="0"/>
              <a:t>Each edge is a relationship</a:t>
            </a:r>
          </a:p>
          <a:p>
            <a:r>
              <a:rPr lang="en-US" dirty="0"/>
              <a:t>If a set of molecules are reactants/products of the same reaction, there will be a relationship between them</a:t>
            </a:r>
          </a:p>
          <a:p>
            <a:r>
              <a:rPr lang="en-US" dirty="0"/>
              <a:t>Reaction information not lost by not having a Reaction as its own node; reaction ID is stored in the edges (“FORMS”)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7A5086-B21C-42D5-BFA0-B0588056E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306" y="211387"/>
            <a:ext cx="2927694" cy="308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74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4C2EA-BDBE-4008-A588-24D035238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autocatalytic cycle?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5F0955-3570-4B1B-9A69-6A247A97E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29"/>
          <a:stretch/>
        </p:blipFill>
        <p:spPr>
          <a:xfrm>
            <a:off x="3266054" y="1644436"/>
            <a:ext cx="4105026" cy="40243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A9AF18-5D58-46B6-A79E-2EA3C718A632}"/>
              </a:ext>
            </a:extLst>
          </p:cNvPr>
          <p:cNvSpPr txBox="1"/>
          <p:nvPr/>
        </p:nvSpPr>
        <p:spPr>
          <a:xfrm>
            <a:off x="4493511" y="595893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Pereto</a:t>
            </a:r>
            <a:r>
              <a:rPr lang="en-US" i="1" dirty="0"/>
              <a:t> et. al.</a:t>
            </a:r>
          </a:p>
        </p:txBody>
      </p:sp>
    </p:spTree>
    <p:extLst>
      <p:ext uri="{BB962C8B-B14F-4D97-AF65-F5344CB8AC3E}">
        <p14:creationId xmlns:p14="http://schemas.microsoft.com/office/powerpoint/2010/main" val="31614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36B88-94B1-4BC7-94E9-0712AF56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autocatalytic cycles found traditionally?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8571D-8AA0-4777-9BE2-DD6AA2EBD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stoichiometry information for your reaction network</a:t>
            </a:r>
          </a:p>
          <a:p>
            <a:r>
              <a:rPr lang="en-US" dirty="0"/>
              <a:t>Using stoichiometry, calculate a “current matrix” which will tell you where the stoichiometry “flows” throughout the network</a:t>
            </a:r>
          </a:p>
          <a:p>
            <a:r>
              <a:rPr lang="en-US" dirty="0"/>
              <a:t>This requires that stoichiometry information is readily available, which is not always the case</a:t>
            </a:r>
          </a:p>
        </p:txBody>
      </p:sp>
    </p:spTree>
    <p:extLst>
      <p:ext uri="{BB962C8B-B14F-4D97-AF65-F5344CB8AC3E}">
        <p14:creationId xmlns:p14="http://schemas.microsoft.com/office/powerpoint/2010/main" val="3617394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1F3E1-DD62-4C6E-B4C5-B479D67B1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else can we find cycles? A very specific query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36F1F-B3B4-42EF-9925-CE8DC17CF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60" y="2215711"/>
            <a:ext cx="6457052" cy="32369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D54A30-5BEF-40D7-B329-E1589C48C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460" y="1232282"/>
            <a:ext cx="3086240" cy="231467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E66AA3-E22B-4A14-A70F-68A528E5BE51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>
            <a:off x="8942580" y="3546960"/>
            <a:ext cx="247630" cy="449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E762CB-F53D-41B1-ABB2-A5635355EEB1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6660912" y="3834201"/>
            <a:ext cx="1347151" cy="1428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83B2845-BFC8-49A9-8DEE-F577B40247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063" y="3996711"/>
            <a:ext cx="2364294" cy="253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55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7F31E-703B-4E65-A769-C56C7B606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Benefit: Create a query to match whatever pattern you want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692E05-B5D5-415F-856B-DFCE1AE0D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065" y="1791419"/>
            <a:ext cx="3317480" cy="48370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850EDE-227C-4054-B942-D90DF91EC54C}"/>
              </a:ext>
            </a:extLst>
          </p:cNvPr>
          <p:cNvSpPr txBox="1"/>
          <p:nvPr/>
        </p:nvSpPr>
        <p:spPr>
          <a:xfrm>
            <a:off x="7067959" y="6308209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Temkin et. al.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896ACB-264C-40D3-979C-F7E799FB3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497" y="1981854"/>
            <a:ext cx="3134692" cy="415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738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2168</TotalTime>
  <Words>618</Words>
  <Application>Microsoft Office PowerPoint</Application>
  <PresentationFormat>Widescreen</PresentationFormat>
  <Paragraphs>60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Autocatalytic Cycle Patterns and Chemical Network Statistics</vt:lpstr>
      <vt:lpstr>Background: Our Goal with Interesting Reactions</vt:lpstr>
      <vt:lpstr>Background: Generating the Network</vt:lpstr>
      <vt:lpstr>Analyzing the Network</vt:lpstr>
      <vt:lpstr>Graph Schema</vt:lpstr>
      <vt:lpstr>What is an autocatalytic cycle?</vt:lpstr>
      <vt:lpstr>How are autocatalytic cycles found traditionally?</vt:lpstr>
      <vt:lpstr>How else can we find cycles? A very specific query</vt:lpstr>
      <vt:lpstr>Benefit: Create a query to match whatever pattern you want</vt:lpstr>
      <vt:lpstr>Results</vt:lpstr>
      <vt:lpstr>Results: Count Cycles by Feeder Generation</vt:lpstr>
      <vt:lpstr>Results: Ring Size Distribution</vt:lpstr>
      <vt:lpstr>Results: Node Degree Distribution: Incoming and Outgoing Relationships</vt:lpstr>
      <vt:lpstr>Results: Node Degree Distribution: Incoming OR Outgoing Relationships</vt:lpstr>
      <vt:lpstr>Results: Eigenvector Centrality</vt:lpstr>
      <vt:lpstr>Results: Betweenness Centrality</vt:lpstr>
      <vt:lpstr>Conclusion</vt:lpstr>
      <vt:lpstr>Future Considerations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Pattern Matching Autocatalytic</dc:title>
  <dc:creator>Jessica Ray</dc:creator>
  <cp:lastModifiedBy>Jessica Ray</cp:lastModifiedBy>
  <cp:revision>226</cp:revision>
  <dcterms:created xsi:type="dcterms:W3CDTF">2020-08-10T15:32:41Z</dcterms:created>
  <dcterms:modified xsi:type="dcterms:W3CDTF">2020-08-22T02:56:17Z</dcterms:modified>
</cp:coreProperties>
</file>